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36"/>
  </p:notesMasterIdLst>
  <p:sldIdLst>
    <p:sldId id="256" r:id="rId2"/>
    <p:sldId id="257" r:id="rId3"/>
    <p:sldId id="414" r:id="rId4"/>
    <p:sldId id="302" r:id="rId5"/>
    <p:sldId id="303" r:id="rId6"/>
    <p:sldId id="311" r:id="rId7"/>
    <p:sldId id="312" r:id="rId8"/>
    <p:sldId id="308" r:id="rId9"/>
    <p:sldId id="309" r:id="rId10"/>
    <p:sldId id="310" r:id="rId11"/>
    <p:sldId id="305" r:id="rId12"/>
    <p:sldId id="293" r:id="rId13"/>
    <p:sldId id="411" r:id="rId14"/>
    <p:sldId id="294" r:id="rId15"/>
    <p:sldId id="300" r:id="rId16"/>
    <p:sldId id="304" r:id="rId17"/>
    <p:sldId id="314" r:id="rId18"/>
    <p:sldId id="315" r:id="rId19"/>
    <p:sldId id="313" r:id="rId20"/>
    <p:sldId id="296" r:id="rId21"/>
    <p:sldId id="321" r:id="rId22"/>
    <p:sldId id="322" r:id="rId23"/>
    <p:sldId id="323" r:id="rId24"/>
    <p:sldId id="324" r:id="rId25"/>
    <p:sldId id="325" r:id="rId26"/>
    <p:sldId id="326" r:id="rId27"/>
    <p:sldId id="328" r:id="rId28"/>
    <p:sldId id="329" r:id="rId29"/>
    <p:sldId id="330" r:id="rId30"/>
    <p:sldId id="318" r:id="rId31"/>
    <p:sldId id="331" r:id="rId32"/>
    <p:sldId id="409" r:id="rId33"/>
    <p:sldId id="317" r:id="rId34"/>
    <p:sldId id="332" r:id="rId35"/>
    <p:sldId id="334" r:id="rId36"/>
    <p:sldId id="335" r:id="rId37"/>
    <p:sldId id="337" r:id="rId38"/>
    <p:sldId id="338" r:id="rId39"/>
    <p:sldId id="336" r:id="rId40"/>
    <p:sldId id="340" r:id="rId41"/>
    <p:sldId id="344" r:id="rId42"/>
    <p:sldId id="341" r:id="rId43"/>
    <p:sldId id="342" r:id="rId44"/>
    <p:sldId id="343" r:id="rId45"/>
    <p:sldId id="345" r:id="rId46"/>
    <p:sldId id="346" r:id="rId47"/>
    <p:sldId id="347" r:id="rId48"/>
    <p:sldId id="348" r:id="rId49"/>
    <p:sldId id="349" r:id="rId50"/>
    <p:sldId id="350" r:id="rId51"/>
    <p:sldId id="351" r:id="rId52"/>
    <p:sldId id="352" r:id="rId53"/>
    <p:sldId id="353" r:id="rId54"/>
    <p:sldId id="357" r:id="rId55"/>
    <p:sldId id="354" r:id="rId56"/>
    <p:sldId id="358" r:id="rId57"/>
    <p:sldId id="355" r:id="rId58"/>
    <p:sldId id="359" r:id="rId59"/>
    <p:sldId id="360" r:id="rId60"/>
    <p:sldId id="367" r:id="rId61"/>
    <p:sldId id="365" r:id="rId62"/>
    <p:sldId id="368" r:id="rId63"/>
    <p:sldId id="369" r:id="rId64"/>
    <p:sldId id="370" r:id="rId65"/>
    <p:sldId id="371" r:id="rId66"/>
    <p:sldId id="372" r:id="rId67"/>
    <p:sldId id="373" r:id="rId68"/>
    <p:sldId id="374" r:id="rId69"/>
    <p:sldId id="375" r:id="rId70"/>
    <p:sldId id="376" r:id="rId71"/>
    <p:sldId id="377" r:id="rId72"/>
    <p:sldId id="378" r:id="rId73"/>
    <p:sldId id="379" r:id="rId74"/>
    <p:sldId id="381" r:id="rId75"/>
    <p:sldId id="384" r:id="rId76"/>
    <p:sldId id="383" r:id="rId77"/>
    <p:sldId id="385" r:id="rId78"/>
    <p:sldId id="386" r:id="rId79"/>
    <p:sldId id="387" r:id="rId80"/>
    <p:sldId id="388" r:id="rId81"/>
    <p:sldId id="389" r:id="rId82"/>
    <p:sldId id="390" r:id="rId83"/>
    <p:sldId id="391" r:id="rId84"/>
    <p:sldId id="392" r:id="rId85"/>
    <p:sldId id="393" r:id="rId86"/>
    <p:sldId id="396" r:id="rId87"/>
    <p:sldId id="397" r:id="rId88"/>
    <p:sldId id="398" r:id="rId89"/>
    <p:sldId id="394" r:id="rId90"/>
    <p:sldId id="399" r:id="rId91"/>
    <p:sldId id="400" r:id="rId92"/>
    <p:sldId id="401" r:id="rId93"/>
    <p:sldId id="402" r:id="rId94"/>
    <p:sldId id="403" r:id="rId95"/>
    <p:sldId id="404" r:id="rId96"/>
    <p:sldId id="405" r:id="rId97"/>
    <p:sldId id="406" r:id="rId98"/>
    <p:sldId id="408" r:id="rId99"/>
    <p:sldId id="407" r:id="rId100"/>
    <p:sldId id="412" r:id="rId101"/>
    <p:sldId id="413" r:id="rId102"/>
    <p:sldId id="415" r:id="rId103"/>
    <p:sldId id="416" r:id="rId104"/>
    <p:sldId id="417" r:id="rId105"/>
    <p:sldId id="419" r:id="rId106"/>
    <p:sldId id="418" r:id="rId107"/>
    <p:sldId id="420" r:id="rId108"/>
    <p:sldId id="424" r:id="rId109"/>
    <p:sldId id="425" r:id="rId110"/>
    <p:sldId id="426" r:id="rId111"/>
    <p:sldId id="421" r:id="rId112"/>
    <p:sldId id="427" r:id="rId113"/>
    <p:sldId id="428" r:id="rId114"/>
    <p:sldId id="422" r:id="rId115"/>
    <p:sldId id="431" r:id="rId116"/>
    <p:sldId id="430" r:id="rId117"/>
    <p:sldId id="429" r:id="rId118"/>
    <p:sldId id="423" r:id="rId119"/>
    <p:sldId id="435" r:id="rId120"/>
    <p:sldId id="434" r:id="rId121"/>
    <p:sldId id="436" r:id="rId122"/>
    <p:sldId id="438" r:id="rId123"/>
    <p:sldId id="439" r:id="rId124"/>
    <p:sldId id="441" r:id="rId125"/>
    <p:sldId id="440" r:id="rId126"/>
    <p:sldId id="442" r:id="rId127"/>
    <p:sldId id="443" r:id="rId128"/>
    <p:sldId id="444" r:id="rId129"/>
    <p:sldId id="445" r:id="rId130"/>
    <p:sldId id="446" r:id="rId131"/>
    <p:sldId id="447" r:id="rId132"/>
    <p:sldId id="449" r:id="rId133"/>
    <p:sldId id="450" r:id="rId134"/>
    <p:sldId id="448" r:id="rId135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0651" autoAdjust="0"/>
  </p:normalViewPr>
  <p:slideViewPr>
    <p:cSldViewPr>
      <p:cViewPr varScale="1">
        <p:scale>
          <a:sx n="71" d="100"/>
          <a:sy n="71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CE1FD-41F0-4101-819B-495A2D6A4993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cs typeface="Times New Roman" pitchFamily="18" charset="0"/>
              </a:rPr>
              <a:t>введение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Интересы государства в информационной</a:t>
            </a:r>
            <a:r>
              <a:rPr lang="ru-RU" sz="3600" dirty="0" smtClean="0"/>
              <a:t> сфере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    </a:t>
            </a:r>
            <a:r>
              <a:rPr lang="ru-RU" sz="2300" dirty="0" smtClean="0"/>
              <a:t>Интересы государства в информационной сфере заключаются в создании условий для гармоничного развития российской информационной инфраструктуры, для реализации конституционных прав и свобод человека и гражданина в области получения информации и пользования ею в целях обеспечения незыблемости конституционного строя, суверенитета и территориальной целостности России, политической, экономической и социальной стабильности, в безусловном обеспечении законности и правопорядка, развитии равноправного и взаимовыгодного международного сотрудничества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10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6868" y="1214422"/>
            <a:ext cx="5105400" cy="2857520"/>
          </a:xfrm>
        </p:spPr>
        <p:txBody>
          <a:bodyPr/>
          <a:lstStyle/>
          <a:p>
            <a:pPr algn="l"/>
            <a:r>
              <a:rPr lang="ru-RU" sz="2800" dirty="0" smtClean="0"/>
              <a:t>обеспечение информационной безопасности в нормальных и чрезвычайных ситуациях</a:t>
            </a:r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Защита информации. Основные термины и определения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 создание защищенной многоуровневой системы интегрированных банков данных оперативно-розыскного, справочного, криминалистического и статистического характера на базе специализированных информационно-телекоммуникационных систем;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повышение уровня профессиональной и специальной подготовки пользователей информационных систем.</a:t>
            </a:r>
            <a:br>
              <a:rPr lang="ru-RU" sz="2800" dirty="0" smtClean="0"/>
            </a:br>
            <a:r>
              <a:rPr lang="ru-RU" sz="2800" dirty="0" smtClean="0"/>
              <a:t>   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6868" y="1214422"/>
            <a:ext cx="5105400" cy="2857520"/>
          </a:xfrm>
        </p:spPr>
        <p:txBody>
          <a:bodyPr/>
          <a:lstStyle/>
          <a:p>
            <a:pPr algn="l"/>
            <a:r>
              <a:rPr lang="ru-RU" sz="2800" dirty="0" smtClean="0"/>
              <a:t>Защита информации. Основные термины и определения</a:t>
            </a:r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Защита информации. </a:t>
            </a:r>
            <a:br>
              <a:rPr lang="ru-RU" sz="2400" dirty="0" smtClean="0"/>
            </a:br>
            <a:r>
              <a:rPr lang="ru-RU" sz="2400" dirty="0" smtClean="0"/>
              <a:t>Основные термины и определения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ГОСТ Р 50922-2006 </a:t>
            </a:r>
          </a:p>
          <a:p>
            <a:pPr>
              <a:buNone/>
            </a:pPr>
            <a:r>
              <a:rPr lang="ru-RU" dirty="0" smtClean="0"/>
              <a:t>Национальный стандарт Российской Федерации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Защита информации</a:t>
            </a:r>
          </a:p>
          <a:p>
            <a:pPr>
              <a:buNone/>
            </a:pPr>
            <a:r>
              <a:rPr lang="ru-RU" dirty="0" smtClean="0"/>
              <a:t>Основные термины и определения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Protection of information. Basic terms and definitions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Дата введения 2008-02-01 </a:t>
            </a:r>
            <a:endParaRPr lang="ru-RU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защита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защита информации (ЗИ) - Деятельность, направленная на предотвращение утечки защищаемой информации, несанкционированных и непреднамеренных воздействий на защищаемую информацию.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виды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 правовая защита информации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       техническая защита информации (ТЗИ)</a:t>
            </a:r>
          </a:p>
          <a:p>
            <a:endParaRPr lang="ru-RU" sz="2800" dirty="0" smtClean="0"/>
          </a:p>
          <a:p>
            <a:r>
              <a:rPr lang="ru-RU" sz="2800" dirty="0" smtClean="0"/>
              <a:t>        криптографическая защита информации</a:t>
            </a:r>
          </a:p>
          <a:p>
            <a:endParaRPr lang="ru-RU" sz="2800" dirty="0" smtClean="0"/>
          </a:p>
          <a:p>
            <a:r>
              <a:rPr lang="ru-RU" sz="2800" dirty="0" smtClean="0"/>
              <a:t>        физическая защита информации</a:t>
            </a:r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857232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714356"/>
            <a:ext cx="7858125" cy="614364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защита информации от утечки </a:t>
            </a:r>
          </a:p>
          <a:p>
            <a:r>
              <a:rPr lang="ru-RU" sz="2800" dirty="0" smtClean="0"/>
              <a:t> защита информации от несанкционированного воздействия(ЗИ от НСВ)</a:t>
            </a:r>
          </a:p>
          <a:p>
            <a:r>
              <a:rPr lang="ru-RU" sz="2800" dirty="0" smtClean="0"/>
              <a:t> защита информации от непреднамеренного воздействия </a:t>
            </a:r>
          </a:p>
          <a:p>
            <a:r>
              <a:rPr lang="ru-RU" sz="2800" dirty="0" smtClean="0"/>
              <a:t>защита информации от разглашения</a:t>
            </a:r>
          </a:p>
          <a:p>
            <a:r>
              <a:rPr lang="ru-RU" sz="2800" dirty="0" smtClean="0"/>
              <a:t>защита информации от несанкционированного доступа; ЗИ от НСД</a:t>
            </a:r>
          </a:p>
          <a:p>
            <a:r>
              <a:rPr lang="ru-RU" sz="2800" dirty="0" smtClean="0"/>
              <a:t>  защита информации от преднамеренного воздействия; ЗИ от ПДВ </a:t>
            </a:r>
          </a:p>
          <a:p>
            <a:r>
              <a:rPr lang="ru-RU" sz="2800" dirty="0" smtClean="0"/>
              <a:t>защита информации от [иностранной] разведки.</a:t>
            </a:r>
            <a:br>
              <a:rPr lang="ru-RU" sz="2800" dirty="0" smtClean="0"/>
            </a:br>
            <a:r>
              <a:rPr lang="ru-RU" sz="2800" dirty="0" smtClean="0"/>
              <a:t>   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замысел защиты информации - основная идея, раскрывающая состав, содержание, взаимосвязь и последовательность осуществления технических и организационных мероприятий, необходимых для достижения цели защиты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защиты информации -заранее намеченный результат защиты информации</a:t>
            </a:r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система защиты информации – </a:t>
            </a:r>
            <a:r>
              <a:rPr lang="ru-RU" sz="2800" dirty="0" err="1" smtClean="0"/>
              <a:t>Совокуп-ность</a:t>
            </a:r>
            <a:r>
              <a:rPr lang="ru-RU" sz="2800" dirty="0" smtClean="0"/>
              <a:t> органов и (или) исполнителей, используемой ими техники защиты информации, а также объектов защиты информации, организованная и функционирующая по правилам и нормам, установленным соответствующими документами в области защиты информации</a:t>
            </a:r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политика безопасности (информации в организации) -  совокупность документированных правил, процедур, практических приемов или руководящих принципов в области безопасности информации, которыми руководствуется организация в своей деятельности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Жизненно </a:t>
            </a:r>
            <a:br>
              <a:rPr lang="ru-RU" sz="3600" i="1" dirty="0" smtClean="0"/>
            </a:br>
            <a:r>
              <a:rPr lang="ru-RU" sz="3600" i="1" dirty="0" smtClean="0"/>
              <a:t>важных интересов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Жизненно важные интересы - совокупность потребностей, удовлетворение которых надежно обеспечивает существование и возможности прогрессивного развития личности, общества и государства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(Закон РФ «О безопасности» от 5 марта 1992 г. № 2446-I (с изменениями и дополнениями от 25 декабря 1992 г. №4235-I; от 24 декабря 1993 г. №2288; от 25 июля 2002 г. №116-ФЗ; от 7 марта 2005 г. №15-ФЗ))</a:t>
            </a: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11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безопасность информации [данных]: Состояние защищенности информации [данных], при котором обеспечены ее [их] конфиденциальность, доступность и целостность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объект защиты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объект защиты информации - информация или носитель информации, или информационный процесс, которые необходимо защищать в соответствии с целью защиты информации</a:t>
            </a:r>
          </a:p>
          <a:p>
            <a:r>
              <a:rPr lang="ru-RU" sz="2800" dirty="0" smtClean="0"/>
              <a:t>защищаемая информация - </a:t>
            </a:r>
            <a:r>
              <a:rPr lang="ru-RU" sz="2800" dirty="0" err="1" smtClean="0"/>
              <a:t>информация</a:t>
            </a:r>
            <a:r>
              <a:rPr lang="ru-RU" sz="2800" dirty="0" smtClean="0"/>
              <a:t>, являющаяся предметом собственности и подлежащая защите в соответствии с требованиями правовых документов или требованиями, устанавливаемыми собственником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объект защиты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Носитель защищаемой информации - физическое лицо или материальный объект, в том числе физическое поле, в котором информация находит свое отражение в виде символов, образов, сигналов, технических решений и процессов, количественных характеристик физических величин.</a:t>
            </a:r>
          </a:p>
          <a:p>
            <a:r>
              <a:rPr lang="ru-RU" sz="2800" dirty="0" smtClean="0"/>
              <a:t> Защищаемый объект информатизации - объект информатизации, предназначенный для обработки защищаемой информации с требуемым уровнем ее защищенности.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объект защиты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защищаемая информационная система - информационная система, предназначенная для обработки защищаемой информации с требуемым уровнем ее защищенности.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Угроза (безопасности информации) - совокупность условий и факторов, создающих потенциальную или реально существующую опасность нарушения безопасности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 Фактор, воздействующий на защищаемую информацию - явление, действие или процесс, результатом которого могут быть утечка, искажение, уничтожение защищаемой информации, блокирование доступа к ней.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857892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Источник угрозы безопасности информации - субъект (физическое лицо, материальный объект или физическое явление), являющийся непосредственной причиной возникновения угрозы безопасности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Уязвимость (информационной системы), Брешь - свойство информационной системы, обусловливающее возможность реализации угроз безопасности обрабатываемой в ней информации.</a:t>
            </a:r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Несанкционированное воздействие на информацию - воздействие на защищаемую информацию с нарушением установленных прав и (или) правил доступа, приводящее к утечке, искажению, подделке, уничтожению, блокированию доступа к информации, а также к утрате, уничтожению или сбою функционирования носителя информации.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  Вредоносная программа - Программа, предназначенная для осуществления несанкционированного доступа к информации и (или) воздействия на информацию или ресурсы информационной системы.</a:t>
            </a:r>
          </a:p>
          <a:p>
            <a:endParaRPr lang="ru-RU" sz="2800" dirty="0" smtClean="0"/>
          </a:p>
          <a:p>
            <a:r>
              <a:rPr lang="ru-RU" sz="2800" dirty="0" smtClean="0"/>
              <a:t> Модель угроз (безопасности информации) - физическое, математическое, описательное представление свойств или характеристик угроз безопасности информации.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техника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Техника защиты информации - средства защиты информации, в том числе средства физической защиты информации, криптографические средства защиты информации, средства контроля эффективности защиты информации, средства и системы управления, предназначенные для обеспечения защиты информации.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техника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Средство защиты информации - техническое, программное, программно-техническое средство, вещество и (или) материал, предназначенные или используемые для защиты информации.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Средство контроля эффективности защиты информации - средство защиты информации, предназначенное или используемое для контроля эффективности защиты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национальной безопасности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Под национальной безопасностью Российской Федерации понимается безопасность ее многонационального народа как носителя суверенитета и единственного источника власти в Российской Федерации.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/>
              <a:t>Концепция национальной безопасности Российской Федерации</a:t>
            </a:r>
            <a:br>
              <a:rPr lang="ru-RU" sz="1800" dirty="0" smtClean="0"/>
            </a:br>
            <a:r>
              <a:rPr lang="ru-RU" sz="1800" dirty="0" smtClean="0"/>
              <a:t>Утверждена Указом Президента Российской Федерации от 17 декабря 1997 г №1300 (с изменениями и дополнениями от 10 января 2000 г. № 24)).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12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техника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Средство физической защиты информации - средство защиты информации, предназначенное или используемое для обеспечения физической защиты объекта защиты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 Криптографическое средство защиты информации - средство защиты информации, реализующее алгоритмы криптографического преобразования информации.</a:t>
            </a:r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  Оценка соответствия требованиям по защите информации - прямое или косвенное определение степени соблюдения требований по защите информации, предъявляемых к объекту защиты информации. 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Лицензирование в области защиты информации - деятельность, заключающаяся в проверке (экспертизе) возможностей юридического лица выполнять работы в области защиты информации в соответствии с установленными требованиями и выдаче разрешения на выполнение этих работ.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   Специальное исследование (объекта защиты информации) - исследование, проводимое в целях выявления технических каналов утечки защищаемой информации и оценки соответствия защиты информации (на объекте защиты) требованиям нормативных и правовых документов в области безопасности информации.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Аудиторская проверка информационной безопасности в организации; аудит информационной безопасности в организации - периодический независимый и документированный процесс получения свидетельств аудита и объективной оценки с целью определить степень выполнения в организации установленных требований по обеспечению информационной безопасности.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Специальная проверка - </a:t>
            </a:r>
            <a:r>
              <a:rPr lang="ru-RU" sz="2800" dirty="0" err="1" smtClean="0"/>
              <a:t>проверка</a:t>
            </a:r>
            <a:r>
              <a:rPr lang="ru-RU" sz="2800" dirty="0" smtClean="0"/>
              <a:t> объекта информатизации в целях выявления и изъятия возможно внедренных закладочных устройств. </a:t>
            </a:r>
          </a:p>
          <a:p>
            <a:endParaRPr lang="ru-RU" sz="2800" dirty="0" smtClean="0"/>
          </a:p>
          <a:p>
            <a:r>
              <a:rPr lang="ru-RU" sz="2800" dirty="0" smtClean="0"/>
              <a:t>  Мониторинг безопасности информации -  постоянное наблюдение за процессом обеспечения безопасности информации в информационной системе с целью установить его соответствие требованиям безопасности информации.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   Экспертиза документа по защите информации - рассмотрение документа по защите информации физическим или юридическим лицом, имеющим право на проведение работ в данной области, с целью подготовить соответствующее экспертное заключение.</a:t>
            </a:r>
          </a:p>
          <a:p>
            <a:endParaRPr lang="ru-RU" sz="2800" dirty="0" smtClean="0"/>
          </a:p>
          <a:p>
            <a:r>
              <a:rPr lang="ru-RU" sz="2800" dirty="0" smtClean="0"/>
              <a:t>Оценка информационного риска - общий процесс анализа информационного риска и его оценивания.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857892"/>
          </a:xfrm>
        </p:spPr>
        <p:txBody>
          <a:bodyPr>
            <a:noAutofit/>
          </a:bodyPr>
          <a:lstStyle/>
          <a:p>
            <a:r>
              <a:rPr lang="ru-RU" sz="2800" dirty="0" smtClean="0"/>
              <a:t>  Анализ информационного риска -  систематическое использование информации для выявления угроз безопасности информации, уязвимостей информационной системы и количественной оценки вероятностей реализации угроз с использованием уязвимостей и последствий реализации угроз для информации и информационной системы, предназначенной для обработки этой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эффективность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 Эффективность защиты информации - степень соответствия результатов защиты информации цели защиты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 Требование по защите информации - установленное правило или норма, которая должна быть выполнена при организации и осуществлении защиты информации, или допустимое значение показателя эффективности защиты информации.</a:t>
            </a:r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эффективность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dirty="0" smtClean="0"/>
              <a:t>Показатель эффективности защиты информации -мера или характеристика для оценки эффективности защиты информации.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Норма эффективности защиты информации - значение показателя эффективности защиты информации, установленное нормативными и правовыми документами.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i="1" dirty="0" smtClean="0"/>
              <a:t>Угрозы </a:t>
            </a:r>
            <a:r>
              <a:rPr lang="ru-RU" sz="4000" dirty="0" smtClean="0"/>
              <a:t>информационной безопасности </a:t>
            </a:r>
            <a:endParaRPr lang="ru-RU" sz="40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214422"/>
            <a:ext cx="6000792" cy="2857520"/>
          </a:xfrm>
        </p:spPr>
        <p:txBody>
          <a:bodyPr/>
          <a:lstStyle/>
          <a:p>
            <a:pPr algn="ctr"/>
            <a:r>
              <a:rPr lang="ru-RU" sz="2800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</a:t>
            </a:r>
            <a:r>
              <a:rPr lang="ru-RU" sz="2800" dirty="0" smtClean="0"/>
              <a:t>информации</a:t>
            </a:r>
            <a:endParaRPr lang="ru-RU" sz="2800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a:t>
            </a:r>
            <a:br>
              <a:rPr lang="ru-RU" sz="1600" dirty="0" smtClean="0"/>
            </a:br>
            <a:endParaRPr lang="ru-RU" sz="1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smtClean="0"/>
              <a:t> </a:t>
            </a:r>
            <a:endParaRPr lang="ru-RU" sz="2800" smtClean="0"/>
          </a:p>
          <a:p>
            <a:pPr>
              <a:buNone/>
            </a:pPr>
            <a:r>
              <a:rPr lang="ru-RU" sz="2800" b="1" smtClean="0"/>
              <a:t>Руководящий </a:t>
            </a:r>
            <a:r>
              <a:rPr lang="ru-RU" sz="2800" b="1" dirty="0" smtClean="0"/>
              <a:t>документ</a:t>
            </a:r>
            <a:br>
              <a:rPr lang="ru-RU" sz="2800" b="1" dirty="0" smtClean="0"/>
            </a:br>
            <a:r>
              <a:rPr lang="ru-RU" sz="2800" b="1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a:t>
            </a:r>
            <a:br>
              <a:rPr lang="ru-RU" sz="2800" b="1" dirty="0" smtClean="0"/>
            </a:br>
            <a:endParaRPr lang="ru-RU" sz="2800" b="1" dirty="0" smtClean="0"/>
          </a:p>
          <a:p>
            <a:endParaRPr lang="ru-RU" sz="2800" b="1" dirty="0" smtClean="0"/>
          </a:p>
          <a:p>
            <a:pPr>
              <a:buNone/>
            </a:pPr>
            <a:r>
              <a:rPr lang="ru-RU" sz="1800" b="1" dirty="0" smtClean="0"/>
              <a:t>Утверждено </a:t>
            </a:r>
            <a:r>
              <a:rPr lang="ru-RU" sz="1800" b="1" dirty="0" smtClean="0"/>
              <a:t>решением председателя Государственной технической комиссии при Президенте Российской Федерации от 30 марта 1992 г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1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214422"/>
            <a:ext cx="6000792" cy="2857520"/>
          </a:xfrm>
        </p:spPr>
        <p:txBody>
          <a:bodyPr/>
          <a:lstStyle/>
          <a:p>
            <a:pPr algn="ctr"/>
            <a:r>
              <a:rPr lang="ru-RU" sz="2800" dirty="0" smtClean="0"/>
              <a:t>Защита от несанкционированного доступа к информации </a:t>
            </a:r>
            <a:br>
              <a:rPr lang="ru-RU" sz="2800" dirty="0" smtClean="0"/>
            </a:br>
            <a:r>
              <a:rPr lang="ru-RU" sz="2800" dirty="0" smtClean="0"/>
              <a:t>Классификация автоматизированных систем и требования по защите информации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Защита от несанкционированного доступа к информации </a:t>
            </a:r>
            <a:br>
              <a:rPr lang="ru-RU" sz="1600" dirty="0" smtClean="0"/>
            </a:br>
            <a:r>
              <a:rPr lang="ru-RU" sz="1600" dirty="0" smtClean="0"/>
              <a:t>Классификация автоматизированных систем и требования по защите информации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b="1" dirty="0" smtClean="0"/>
              <a:t>Руководящий документ</a:t>
            </a:r>
            <a:br>
              <a:rPr lang="ru-RU" sz="2800" b="1" dirty="0" smtClean="0"/>
            </a:br>
            <a:r>
              <a:rPr lang="ru-RU" sz="2800" b="1" dirty="0" smtClean="0"/>
              <a:t>Автоматизированные системы. </a:t>
            </a:r>
            <a:br>
              <a:rPr lang="ru-RU" sz="2800" b="1" dirty="0" smtClean="0"/>
            </a:br>
            <a:r>
              <a:rPr lang="ru-RU" sz="2800" b="1" dirty="0" smtClean="0"/>
              <a:t>Защита от несанкционированного доступа к информации </a:t>
            </a:r>
            <a:br>
              <a:rPr lang="ru-RU" sz="2800" b="1" dirty="0" smtClean="0"/>
            </a:br>
            <a:r>
              <a:rPr lang="ru-RU" sz="2800" b="1" dirty="0" smtClean="0"/>
              <a:t>Классификация автоматизированных систем и требования по защите информации</a:t>
            </a:r>
          </a:p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b="1" dirty="0" smtClean="0"/>
              <a:t>Утверждено решением председателя Государственной технической комиссии при Президенте Российской Федерации от 30 марта 1992 г.</a:t>
            </a:r>
            <a:endParaRPr lang="ru-RU" sz="1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Классификация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dirty="0" smtClean="0"/>
              <a:t>Показатель эффективности защиты информации -мера или характеристика для оценки эффективности защиты информации.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Норма эффективности защиты информации - значение показателя эффективности защиты информации, установленное нормативными и правовыми документами.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Угрозы безопасности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Угроза безопасности - совокупность условий и факторов, создающих опасность жизненно важным интересам личности, общества и государства.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(Закон РФ «О безопасности» от 5 марта 1992 г. № 2446-I (с изменениями и дополнениями от 25 декабря 1992 г. №4235-I; от 24 декабря 1993 г. №2288; от 25 июля 2002 г. №116-ФЗ; от 7 марта 2005 г. №15-ФЗ))</a:t>
            </a:r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    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14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национальные интересы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Национальные интересы России - это совокупность сбалансированных интересов личности, общества и государства в экономической, внутриполитической, социальной, международной, информационной, военной, пограничной, экологической и других сферах.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/>
              <a:t>Концепция национальной безопасности Российской Федерации</a:t>
            </a:r>
            <a:br>
              <a:rPr lang="ru-RU" sz="1800" dirty="0" smtClean="0"/>
            </a:br>
            <a:r>
              <a:rPr lang="ru-RU" sz="1800" dirty="0" smtClean="0"/>
              <a:t>Утверждена Указом Президента Российской Федерации от 17 декабря 1997 г №1300 (с изменениями и дополнениями от 10 января 2000 г. № 24)).</a:t>
            </a:r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    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15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85736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составляющие национальных интересов </a:t>
            </a:r>
            <a:br>
              <a:rPr lang="ru-RU" sz="2400" dirty="0" smtClean="0"/>
            </a:br>
            <a:r>
              <a:rPr lang="ru-RU" sz="2400" dirty="0" smtClean="0"/>
              <a:t>РФ в информационной сфере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соблюдение конституционных прав и свобод человека и гражданина в области получения информации и пользования ею, обеспечение духовного обновления России, сохранение и укрепление нравственных ценностей общества, традиций патриотизма и гуманизма, культурного и научного потенциала страны 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16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85736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составляющие национальных интересов </a:t>
            </a:r>
            <a:br>
              <a:rPr lang="ru-RU" sz="2400" dirty="0" smtClean="0"/>
            </a:br>
            <a:r>
              <a:rPr lang="ru-RU" sz="2400" dirty="0" smtClean="0"/>
              <a:t>РФ в информационной сфере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dirty="0" smtClean="0"/>
              <a:t>информационное обеспечение государственной политики Российской Федерации, связанное с доведением до российской и международной общественности достоверной информации о государственной политике Российской Федерации, ее официальной позиции по социально значимым событиям российской и международной жизни, с обеспечением доступа граждан к открытым государственным информационным ресурсам.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17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85736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составляющие национальных интересов </a:t>
            </a:r>
            <a:br>
              <a:rPr lang="ru-RU" sz="2400" dirty="0" smtClean="0"/>
            </a:br>
            <a:r>
              <a:rPr lang="ru-RU" sz="2400" dirty="0" smtClean="0"/>
              <a:t>РФ в информационной сфере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развитие современных информационных технологий, отечественной индустрии информации, в том числе индустрии средств информатизации, телекоммуникации и связи, обеспечение потребностей внутреннего рынка ее продукцией и выход этой продукции на мировой рынок, а также обеспечение накопления, сохранности и эффективного использования отечественных информационных ресурсов. В современных условиях только на этой основе можно решать проблемы создания наукоемких технологий, технологического перевооружения промышленности, приумножения достижений отечественной науки и техники. Россия должна занять достойное место среди мировых лидеров микроэлектронной и компьютерной промышленности.</a:t>
            </a:r>
            <a:br>
              <a:rPr lang="ru-RU" sz="2000" dirty="0" smtClean="0"/>
            </a:br>
            <a:r>
              <a:rPr lang="ru-RU" sz="2000" dirty="0" smtClean="0"/>
              <a:t> 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18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85736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составляющие национальных интересов </a:t>
            </a:r>
            <a:br>
              <a:rPr lang="ru-RU" sz="2400" dirty="0" smtClean="0"/>
            </a:br>
            <a:r>
              <a:rPr lang="ru-RU" sz="2400" dirty="0" smtClean="0"/>
              <a:t>РФ в информационной сфере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Autofit/>
          </a:bodyPr>
          <a:lstStyle/>
          <a:p>
            <a:pPr marL="357188" indent="-357188">
              <a:buClrTx/>
              <a:buNone/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защиту информационных ресурсов от несанкционированного доступа, обеспечение безопасности информационных и телекоммуникационных систем, как уже развернутых, так и создаваемых на территории России. </a:t>
            </a:r>
            <a:br>
              <a:rPr lang="ru-RU" sz="2800" dirty="0" smtClean="0"/>
            </a:br>
            <a:endParaRPr lang="ru-RU" sz="2800" dirty="0" smtClean="0"/>
          </a:p>
          <a:p>
            <a:pPr marL="357188" indent="-357188">
              <a:buClrTx/>
              <a:buNone/>
              <a:defRPr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19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безопасности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информация - сведения (сообщения, данные) независимо от формы их представления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*(</a:t>
            </a:r>
            <a:r>
              <a:rPr lang="ru-RU" sz="1800" dirty="0" smtClean="0"/>
              <a:t>Федеральный закон Об информации, информационных технологиях и о защите информации от 27 июля 2006 года № 149-ФЗ)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Виды угроз информационной безопасности РФ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47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     </a:t>
            </a:r>
            <a:r>
              <a:rPr lang="ru-RU" sz="4400" dirty="0" smtClean="0"/>
              <a:t> 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       информационному обеспечению государственной политики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развитию отечественной индустрии информации, включая индустрию средств информатизации, телекоммуникации и связи, обеспечению потребностей внутреннего рынка в ее продукции и выходу этой продукции на мировой рынок, а также обеспечению накопления, сохранности и эффективного использования отечественных информационных ресурсов;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     безопасности информационных и телекоммуникационных средств и систем, как уже развернутых, так и создаваемых на территории России.</a:t>
            </a:r>
            <a:br>
              <a:rPr lang="ru-RU" sz="4400" dirty="0" smtClean="0"/>
            </a:b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20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угрозами 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 являются: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40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4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принятие федеральными органами государственной власти, органами государственной власти субъектов Российской Федерации нормативных правовых актов, ущемляющих конституционные права и свободы граждан в области духовной жизни и информационной деятельности;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создание монополий на формирование, получение и распространение информации в Российской Федерации, в том числе с использованием телекоммуникационных систем;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противодействие, в том числе со стороны криминальных структур, реализации гражданами своих конституционных прав на личную и семейную тайну, тайну переписки, телефонных переговоров и иных сообщений;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нерациональное, чрезмерное ограничение доступа к общественно необходимой информации;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21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1800" dirty="0" smtClean="0"/>
              <a:t> угрозами 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 являются: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4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противоправное применение специальных средств воздействия на индивидуальное, групповое и общественное сознание;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неисполнение федеральными органами государственной власти, органами государственной власти субъектов Российской Федерации, органами местного самоуправления, организациями и гражданами требований федерального законодательства, регулирующего отношения в информационной сфере;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неправомерное ограничение доступа граждан к открытым информационным ресурсам федеральных органов государственной власти, органов государственной власти субъектов Российской Федерации, органов местного самоуправления, к открытым архивным материалам, к другой открытой социально значимой информации;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дезорганизация и разрушение системы накопления и сохранения культурных ценностей, включая архивы;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22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угрозами 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 являются: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4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нарушение конституционных прав и свобод человека и гражданина в области массовой информации;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вытеснение российских информационных агентств, средств массовой информации с внутреннего информационного рынка и усиление зависимости духовной, экономической и политической сфер общественной жизни России от зарубежных информационных структур;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девальвация духовных ценностей, пропаганда образцов массовой культуры, основанных на культе насилия, на духовных и нравственных ценностях, противоречащих ценностям, принятым в российском обществе;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снижение духовного, нравственного и творческого потенциала населения России, что существенно осложнит подготовку трудовых ресурсов для внедрения и использования новейших технологий, в том числе информационных;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5600" dirty="0" smtClean="0"/>
              <a:t>       манипулирование информацией (дезинформация, сокрытие или искажение информации).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23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 Угрозами информационному обеспечению государственной политики Российской </a:t>
            </a:r>
            <a:r>
              <a:rPr lang="ru-RU" sz="1800" dirty="0" err="1" smtClean="0"/>
              <a:t>Федераци</a:t>
            </a:r>
            <a:r>
              <a:rPr lang="ru-RU" sz="1800" dirty="0" smtClean="0"/>
              <a:t> являются: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монополизация информационного рынка России, его отдельных секторов отечественными и зарубежными информационными структурами;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блокирование деятельности государственных средств массовой информации по информированию российской и зарубежной аудитории;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низкая эффективность информационного обеспечения государственной политики Российской Федерации вследствие дефицита квалифицированных кадров, отсутствия системы формирования и реализации государственной информационной политики.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24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 Угрозами развитию отечественной индустрии информации, включая индустрию средств информатизации, телекоммуникации и связи, обеспечению потребностей внутреннего рынка в ее продукции и выходу этой продукции на мировой рынок, а также обеспечению накопления, сохранности и эффективного использования отечественных информационных ресурсов являться: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92500" lnSpcReduction="10000"/>
          </a:bodyPr>
          <a:lstStyle/>
          <a:p>
            <a:pPr marL="357188" indent="-357188">
              <a:buClrTx/>
              <a:buFontTx/>
              <a:buChar char="-"/>
              <a:defRPr/>
            </a:pPr>
            <a:endParaRPr lang="ru-RU" sz="2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   противодействие доступу Российской Федерации к новейшим информационным технологиям, взаимовыгодному и равноправному участию российских производителей в мировом разделении труда в индустрии информационных услуг, средств информатизации, телекоммуникации и связи, информационных продуктов, а также создание условий для усиления технологической зависимости России в области современных информационных технологий;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 закупка органами государственной власти импортных средств информатизации, телекоммуникации и связи при наличии отечественных аналогов, не уступающих по своим характеристикам зарубежным образцам;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   вытеснение с отечественного рынка российских производителей средств информатизации, телекоммуникации и связи;</a:t>
            </a:r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   увеличение оттока за рубеж специалистов и правообладателей интеллектуальной собственности.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25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lnSpcReduction="10000"/>
          </a:bodyPr>
          <a:lstStyle/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</a:t>
            </a:r>
            <a:r>
              <a:rPr lang="ru-RU" sz="2400" dirty="0" smtClean="0"/>
              <a:t> противоправные сбор и использование информации;</a:t>
            </a:r>
          </a:p>
          <a:p>
            <a:pPr marL="357188" indent="-357188">
              <a:buClrTx/>
              <a:buNone/>
              <a:defRPr/>
            </a:pPr>
            <a:endParaRPr lang="ru-RU" sz="24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400" dirty="0" smtClean="0"/>
              <a:t>нарушения технологии обработки информации;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4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400" dirty="0" smtClean="0"/>
              <a:t>  внедрение в аппаратные и программные изделия компонентов, реализующих функции, не предусмотренные документацией на эти изделия;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4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400" dirty="0" smtClean="0"/>
              <a:t>разработка и распространение программ, нарушающих нормальное функционирование информационных и информационно-телекоммуникационных систем, в том числе систем защиты информации;</a:t>
            </a:r>
            <a:r>
              <a:rPr lang="ru-RU" sz="2000" dirty="0" smtClean="0"/>
              <a:t>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26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   уничтожение, повреждение, радиоэлектронное подавление или разрушение средств и систем обработки информации, телекоммуникации и связи;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воздействие на </a:t>
            </a:r>
            <a:r>
              <a:rPr lang="ru-RU" sz="2000" dirty="0" err="1" smtClean="0"/>
              <a:t>парольно-ключевые</a:t>
            </a:r>
            <a:r>
              <a:rPr lang="ru-RU" sz="2000" dirty="0" smtClean="0"/>
              <a:t> системы защиты автоматизированных систем обработки и передачи информации;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компрометация ключей и средств криптографической защиты информации;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0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утечка информации по техническим каналам;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27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</a:t>
            </a:r>
            <a:r>
              <a:rPr lang="ru-RU" sz="2400" dirty="0" smtClean="0"/>
              <a:t> </a:t>
            </a:r>
            <a:r>
              <a:rPr lang="ru-RU" sz="2200" dirty="0" smtClean="0"/>
              <a:t>внедрение электронных устройств для перехвата информации в технические средства обработки, хранения и передачи информации по каналам связи, а также в служебные помещения органов государственной власти, предприятий, учреждений и организаций независимо от формы собственности;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2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200" dirty="0" smtClean="0"/>
              <a:t>    уничтожение, повреждение, разрушение или хищение машинных и других носителей информации;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2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200" dirty="0" smtClean="0"/>
              <a:t>    перехват информации в сетях передачи данных и на линиях связи, дешифрование этой информации и навязывание ложной информации;</a:t>
            </a:r>
          </a:p>
          <a:p>
            <a:pPr marL="357188" indent="-357188">
              <a:buClrTx/>
              <a:buNone/>
              <a:defRPr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28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 fontScale="90000"/>
          </a:bodyPr>
          <a:lstStyle/>
          <a:p>
            <a:pPr marL="357188" indent="-357188">
              <a:defRPr/>
            </a:pPr>
            <a:r>
              <a:rPr lang="ru-RU" sz="4000" dirty="0" smtClean="0"/>
              <a:t> </a:t>
            </a:r>
            <a:r>
              <a:rPr lang="ru-RU" sz="1800" dirty="0" smtClean="0"/>
              <a:t>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Tx/>
              <a:buChar char="-"/>
              <a:defRPr/>
            </a:pPr>
            <a:r>
              <a:rPr lang="ru-RU" sz="2000" dirty="0" smtClean="0"/>
              <a:t>     </a:t>
            </a:r>
            <a:r>
              <a:rPr lang="ru-RU" sz="2200" dirty="0" smtClean="0"/>
              <a:t> использование </a:t>
            </a:r>
            <a:r>
              <a:rPr lang="ru-RU" sz="2200" dirty="0" err="1" smtClean="0"/>
              <a:t>несертифицированных</a:t>
            </a:r>
            <a:r>
              <a:rPr lang="ru-RU" sz="2200" dirty="0" smtClean="0"/>
              <a:t> отечественных и зарубежных информационных технологий, средств защиты информации, средств информатизации, телекоммуникации и связи при создании и развитии российской информационной инфраструктуры;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2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200" dirty="0" smtClean="0"/>
              <a:t>    несанкционированный доступ к информации, находящейся в банках и базах данных;</a:t>
            </a:r>
          </a:p>
          <a:p>
            <a:pPr marL="357188" indent="-357188">
              <a:buClrTx/>
              <a:buFontTx/>
              <a:buChar char="-"/>
              <a:defRPr/>
            </a:pPr>
            <a:endParaRPr lang="ru-RU" sz="2200" dirty="0" smtClean="0"/>
          </a:p>
          <a:p>
            <a:pPr marL="357188" indent="-357188">
              <a:buClrTx/>
              <a:buFontTx/>
              <a:buChar char="-"/>
              <a:defRPr/>
            </a:pPr>
            <a:r>
              <a:rPr lang="ru-RU" sz="2200" dirty="0" smtClean="0"/>
              <a:t>    нарушение законных ограничений на распространение информации.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29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безопасности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Безопасность - состояние защищенности жизненно важных интересов личности, общества и государства от внутренних и внешних угроз.</a:t>
            </a:r>
            <a:br>
              <a:rPr lang="ru-RU" sz="3200" dirty="0" smtClean="0"/>
            </a:br>
            <a:endParaRPr lang="ru-RU" sz="3200" dirty="0" smtClean="0"/>
          </a:p>
          <a:p>
            <a:pPr marL="0" indent="0"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(Закон РФ «О безопасности» от 5 марта 1992 г. № 2446-I (с изменениями и дополнениями от 25 декабря 1992 г. №4235-I; от 24 декабря 1993 г. №2288; от 25 июля 2002 г. №116-ФЗ; от 7 марта 2005 г. №15-ФЗ))</a:t>
            </a: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источники угроз информационной безопасности РФ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77500" lnSpcReduction="20000"/>
          </a:bodyPr>
          <a:lstStyle/>
          <a:p>
            <a:pPr marL="357188" indent="-357188">
              <a:buClrTx/>
              <a:buNone/>
              <a:defRPr/>
            </a:pPr>
            <a:r>
              <a:rPr lang="ru-RU" sz="4400" dirty="0" smtClean="0"/>
              <a:t>подразделяются на:</a:t>
            </a:r>
          </a:p>
          <a:p>
            <a:pPr marL="357188" indent="-357188">
              <a:buClrTx/>
              <a:buNone/>
              <a:defRPr/>
            </a:pPr>
            <a:endParaRPr lang="ru-RU" sz="4400" dirty="0" smtClean="0"/>
          </a:p>
          <a:p>
            <a:pPr marL="357188" indent="-357188">
              <a:buClrTx/>
              <a:buNone/>
              <a:defRPr/>
            </a:pPr>
            <a:endParaRPr lang="ru-RU" sz="4400" dirty="0" smtClean="0"/>
          </a:p>
          <a:p>
            <a:pPr marL="357188" indent="-357188">
              <a:buClrTx/>
              <a:buNone/>
              <a:defRPr/>
            </a:pPr>
            <a:endParaRPr lang="ru-RU" sz="4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        внешние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4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4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        внутренние.      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4400" dirty="0" smtClean="0"/>
          </a:p>
          <a:p>
            <a:pPr marL="357188" indent="-357188">
              <a:buClrTx/>
              <a:buNone/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143900" cy="1000132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Общие методы обеспечения информационной безопасности Российской Федерации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buClrTx/>
              <a:buNone/>
              <a:defRPr/>
            </a:pPr>
            <a:r>
              <a:rPr lang="ru-RU" sz="3600" dirty="0" smtClean="0"/>
              <a:t>разделяются на</a:t>
            </a:r>
            <a:endParaRPr lang="ru-RU" sz="4400" dirty="0" smtClean="0"/>
          </a:p>
          <a:p>
            <a:pPr marL="357188" indent="-357188">
              <a:buClrTx/>
              <a:buNone/>
              <a:defRPr/>
            </a:pPr>
            <a:endParaRPr lang="ru-RU" sz="4400" dirty="0" smtClean="0"/>
          </a:p>
          <a:p>
            <a:pPr marL="357188" indent="-357188">
              <a:buClrTx/>
              <a:buNone/>
              <a:defRPr/>
            </a:pPr>
            <a:endParaRPr lang="ru-RU" sz="4400" dirty="0" smtClean="0"/>
          </a:p>
          <a:p>
            <a:pPr marL="357188" indent="-357188">
              <a:buClrTx/>
              <a:buNone/>
              <a:defRPr/>
            </a:pPr>
            <a:endParaRPr lang="ru-RU" sz="4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        правовые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4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        организационно-технические 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4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4400" dirty="0" smtClean="0"/>
              <a:t>        экономические.      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4400" dirty="0" smtClean="0"/>
          </a:p>
          <a:p>
            <a:pPr marL="357188" indent="-357188">
              <a:buClrTx/>
              <a:buNone/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1802" y="533400"/>
            <a:ext cx="5400466" cy="375285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Особенности обеспечения информационной безопасности Российской Федерации в различных сферах общественной жизни</a:t>
            </a:r>
            <a:endParaRPr lang="ru-RU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None/>
              <a:defRPr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Угрозы информационной безопасности в сфере экономики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система государственной статистики;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кредитно-финансовая система;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информационные и учетные автоматизированные системы подразделений федеральных органов исполнительной власти, обеспечивающих деятельность общества и государства в сфере экономики;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системы бухгалтерского учета предприятий, учреждений и организаций независимо от формы собственности;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Угрозы информационной безопасности в сфере экономики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системы сбора, обработки, хранения и передачи финансовой, биржевой, налоговой, таможенной информации и информации о внешнеэкономической деятельности государства, а также предприятий, учреждений и организаций независимо от формы собственности.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Переход к рыночным отношениям в экономике вызвал появление на внутреннем российском рынке товаров и услуг множества отечественных и зарубежных коммерческих структур - производителей и потребителей информации, средств информатизации и защиты информации. 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Угрозы информационной безопасности в сфере экономики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      Критическое состояние предприятий национальных отраслей промышленности, разрабатывающих и производящих средства информатизации, телекоммуникации, связи и защиты информации,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      Компьютерные преступления, связанные с проникновением криминальных элементов в компьютерные системы и сети банков и иных кредитных организаций.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Недостаточность нормативной правовой базы, определяющей ответственность хозяйствующих 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       Разглашения информации, ее искажение , содержащей коммерческую тайну.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экономики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400" dirty="0" smtClean="0"/>
              <a:t>       организация и осуществление государственного контроля 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коренная перестройка системы государственной статистической отчетности 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 разработка национальных сертифицированных средств защиты информации и внедрение их в системы и средства сбора, обработки, хранения и передачи информации;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экономики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400" dirty="0" smtClean="0"/>
              <a:t>     разработка и внедрение национальных защищенных систем электронных платежей на базе интеллектуальных карт, систем электронных денег и электронной торговли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 совершенствование нормативной правовой базы, регулирующей информационные отношения в сфере экономики;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 совершенствование методов отбора и подготовки персонала для работы в системах сбора, обработки, хранения и передачи экономической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концепции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Концепция - система взглядов на обеспечение в Российской Федерации безопасности личности, общества и государства от внешних и внутренних угроз во всех сферах жизнедеятельности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в сфере внутренней политики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8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конституционные права и свободы человека и гражданина;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 конституционный строй, национальное согласие, стабильность государственной власти, суверенитет и территориальная целостность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 открытые информационные ресурсы федеральных органов исполнительной власти и средств массовой информации.</a:t>
            </a:r>
            <a:br>
              <a:rPr lang="ru-RU" sz="3200" dirty="0" smtClean="0"/>
            </a:b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40</a:t>
            </a:fld>
            <a:endParaRPr 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Угрозы информационной безопасности в сфере внутренней политики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нарушение конституционных прав и свобод граждан, реализуемых в информационной сфере;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недостаточное правовое регулирование отношений в области прав различных политических сил на использование средств массовой информации для пропаганды своих идей;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41</a:t>
            </a:fld>
            <a:endParaRPr 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Угрозы информационной безопасности в сфере внутренней политики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распространение дезинформации о политике Российской Федерации, деятельности федеральных органов государственной власти, событиях, происходящих в стране и за рубежом;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деятельность общественных объединений, направленная на насильственное изменение основ конституционного строя и нарушение целостности Российской Федерации, разжигание социальной, расовой, национальной и религиозной вражды, на распространение этих идей в средствах массовой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42</a:t>
            </a:fld>
            <a:endParaRPr 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внутренней политики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      создание системы противодействия монополизации отечественными и зарубежными структурами составляющих информационной инфраструктуры, включая рынок информационных услуг и средства массовой информации;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 активизация </a:t>
            </a:r>
            <a:r>
              <a:rPr lang="ru-RU" sz="2400" dirty="0" err="1" smtClean="0"/>
              <a:t>контрпропагандистской</a:t>
            </a:r>
            <a:r>
              <a:rPr lang="ru-RU" sz="2400" dirty="0" smtClean="0"/>
              <a:t> деятельности, направленной на предотвращение негативных последствий распространения дезинформации о внутренней политике России.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 </a:t>
            </a:r>
            <a:br>
              <a:rPr lang="ru-RU" sz="2600" dirty="0" smtClean="0"/>
            </a:br>
            <a:r>
              <a:rPr lang="ru-RU" sz="2600" dirty="0" smtClean="0"/>
              <a:t>в сфере </a:t>
            </a:r>
            <a:r>
              <a:rPr lang="ru-RU" sz="2800" dirty="0" smtClean="0"/>
              <a:t>внешней политики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</a:t>
            </a:r>
            <a:r>
              <a:rPr lang="ru-RU" sz="2800" dirty="0" smtClean="0"/>
              <a:t>информационные ресурсы федеральных органов исполнительной власти, реализующих внешнюю политику РФ, российских представительств и организаций за рубежом, представительств РФ при международных организациях;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информационные ресурсы представительств федеральных органов исполнительной власти, реализующих внешнюю политику РФ, на территориях субъектов РФ;</a:t>
            </a:r>
            <a:endParaRPr lang="en-US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      информационные ресурсы российских предприятий, учреждений и организаций, подведомственных федеральным органам исполнительной власти, реализующим внешнюю политику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блокирование деятельности российских средств массовой информации по разъяснению зарубежной аудитории целей и основных направлений государственной политики РФ, ее мнения по социально значимым событиям российской и международной жизни.</a:t>
            </a: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Внешние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внешней политики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5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 </a:t>
            </a:r>
            <a:r>
              <a:rPr lang="ru-RU" sz="3800" dirty="0" smtClean="0"/>
              <a:t>информационное воздействие иностранных политических, экономических, военных и информационных структур на разработку и реализацию стратегии внешней политики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800" dirty="0" smtClean="0"/>
              <a:t>       распространение за рубежом дезинформации о внешней политике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800" dirty="0" smtClean="0"/>
              <a:t>       нарушение прав российских граждан и юридических лиц в информационной сфере за рубежом;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800" dirty="0" smtClean="0"/>
              <a:t>       попытки несанкционированного доступа к информации и воздействия на информационные ресурсы, информационную инфраструктуру федеральных органов исполнительной власти, реализующих внешнюю политику РФ, российских представительств и организаций за рубежом, представительств РФ при международных организациях</a:t>
            </a:r>
            <a:r>
              <a:rPr lang="ru-RU" sz="3200" dirty="0" smtClean="0"/>
              <a:t>.</a:t>
            </a: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Внутренние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внешней политики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200" dirty="0" smtClean="0"/>
              <a:t>        нарушение установленного порядка сбора, обработки, хранения и передачи информации в федеральных органах исполнительной власти, реализующих внешнюю политику РФ, и на подведомственных им        предприятиях, в учреждениях и организациях;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200" dirty="0" smtClean="0"/>
              <a:t>       информационно-пропагандистская деятельность политических сил, общественных объединений, средств массовой информации и отдельных лиц, искажающая стратегию и тактику внешнеполитической деятельности РФ;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200" dirty="0" smtClean="0"/>
              <a:t>       недостаточная информированность населения о внешнеполитической деятельности РФ.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внешней политики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400" dirty="0" smtClean="0"/>
              <a:t>       разработка основных направлений государственной политики в области совершенствования информационного обеспечения внешнеполитического курса Российской Федерации;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 разработка и реализация комплекса мер по усилению информационной безопасности информационной инфраструктуры федеральных органов исполнительной власти, реализующих внешнюю политику РФ, российских представительств и организаций за рубежом, представительств РФ при международных организациях;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внешней политики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400" dirty="0" smtClean="0"/>
              <a:t>       создание российским представительствам и организациям за рубежом условий для работы по нейтрализации распространяемой там дезинформации о внешней политике РФ;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 совершенствование информационного обеспечения работы по противодействию нарушениям прав и свобод российских граждан и юридических лиц за рубежом;</a:t>
            </a:r>
          </a:p>
          <a:p>
            <a:endParaRPr lang="ru-RU" sz="2400" dirty="0" smtClean="0"/>
          </a:p>
          <a:p>
            <a:r>
              <a:rPr lang="ru-RU" sz="2400" dirty="0" smtClean="0"/>
              <a:t>       совершенствование информационного обеспечения субъектов РФ по вопросам внешнеполитической деятельности, которые входят в их компетенцию.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Определение доктрины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 Доктрина информационной безопасности Российской Федерации представляет собой совокупность официальных взглядов на цели, задачи, принципы и основные направления обеспечения информационной безопасности Российской Федерации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5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науки и техники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 </a:t>
            </a:r>
            <a:br>
              <a:rPr lang="ru-RU" sz="2600" dirty="0" smtClean="0"/>
            </a:br>
            <a:r>
              <a:rPr lang="ru-RU" sz="2600" dirty="0" smtClean="0"/>
              <a:t>в сфере </a:t>
            </a:r>
            <a:r>
              <a:rPr lang="ru-RU" sz="2400" dirty="0" smtClean="0"/>
              <a:t>науки и техники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</a:t>
            </a:r>
            <a:r>
              <a:rPr lang="ru-RU" sz="11200" dirty="0" smtClean="0"/>
              <a:t>  результаты фундаментальных, поисковых и прикладных научных исследований, потенциально важные для научно-технического, технологического и социально-экономического развития страны, включая сведения, утрата которых может нанести ущерб национальным интересам и престижу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11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11200" dirty="0" smtClean="0"/>
              <a:t>       открытия, незапатентованные технологии, промышленные образцы, полезные модели и экспериментальное оборудование;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 </a:t>
            </a:r>
            <a:br>
              <a:rPr lang="ru-RU" sz="2600" dirty="0" smtClean="0"/>
            </a:br>
            <a:r>
              <a:rPr lang="ru-RU" sz="2600" dirty="0" smtClean="0"/>
              <a:t>в сфере </a:t>
            </a:r>
            <a:r>
              <a:rPr lang="ru-RU" sz="2400" dirty="0" smtClean="0"/>
              <a:t>науки и техники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47500" lnSpcReduction="20000"/>
          </a:bodyPr>
          <a:lstStyle/>
          <a:p>
            <a:pPr marL="357188" indent="-357188">
              <a:buClrTx/>
              <a:buNone/>
              <a:defRPr/>
            </a:pPr>
            <a:r>
              <a:rPr lang="ru-RU" sz="7000" dirty="0" smtClean="0"/>
              <a:t>  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7000" dirty="0" smtClean="0"/>
              <a:t>     научно-технические кадры и система их подготовки;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7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7000" dirty="0" smtClean="0"/>
              <a:t>       системы управления сложными исследовательскими комплексами (ядерными реакторами, ускорителями элементарных частиц, плазменными генераторами и другими).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Внешние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500" dirty="0" smtClean="0"/>
              <a:t>      стремление </a:t>
            </a:r>
            <a:r>
              <a:rPr lang="ru-RU" sz="9600" dirty="0" smtClean="0"/>
              <a:t>развитых иностранных государств получить противоправный доступ к научно-техническим ресурсам России для использования полученных российскими учеными результатов в собственных интересах;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создание льготных условий на российском рынке для иностранной научно-технической продукции и стремление развитых стран в то же время ограничить развитие научно-технического потенциала России;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Внешние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8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 политику западных стран, направленную на дальнейшее разрушение унаследованного от СССР единого научно-технического пространства государств - участников Содружества Независимых Государств за счет переориентации на западные страны их научно-технических связей, а также отдельных, наиболее перспективных научных коллективов;</a:t>
            </a:r>
          </a:p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 активизацию деятельности иностранных государственных и коммерческих предприятий, учреждений и организаций в области промышленного шпионажа с привлечением к ней разведывательных и специальных служб.</a:t>
            </a: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Внутренние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сохраняющуюся сложную экономическую ситуацию в России, ведущую к резкому снижению финансирования научно-технической деятельности, временному падению престижа научно-технической сферы, утечке за рубеж идей и передовых разработок;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серьезные проблемы в области патентной защиты результатов научно-технической деятельности российских ученых;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       сложности реализации мероприятий по защите информации, особенно на акционированных предприятиях, в научно-технических учреждениях и организациях;  </a:t>
            </a:r>
            <a:endParaRPr lang="ru-RU" sz="22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Внутренние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         неспособность предприятий национальных отраслей электронной промышленности производить на базе новейших достижений микроэлектроники, передовых информационных технологий конкурентоспособную наукоемкую продукцию, позволяющую обеспечить достаточный уровень технологической независимости России от зарубежных стран, что приводит к вынужденному широкому использованию импортных программно-аппаратных средств при создании и развитии в России информационной инфраструктуры.</a:t>
            </a:r>
          </a:p>
          <a:p>
            <a:pPr marL="357188" indent="-357188">
              <a:buClrTx/>
              <a:buNone/>
              <a:defRPr/>
            </a:pPr>
            <a:endParaRPr lang="ru-RU" sz="22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науки и техники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   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совершенствование законодательства Российской Федерации, регулирующего отношения в данной области, и механизмов его реализации. </a:t>
            </a:r>
          </a:p>
          <a:p>
            <a:pPr>
              <a:buNone/>
            </a:pPr>
            <a:r>
              <a:rPr lang="ru-RU" sz="2400" dirty="0" smtClean="0"/>
              <a:t>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науки и техники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 </a:t>
            </a:r>
            <a:br>
              <a:rPr lang="ru-RU" sz="2600" dirty="0" smtClean="0"/>
            </a:br>
            <a:r>
              <a:rPr lang="ru-RU" sz="2600" dirty="0" smtClean="0"/>
              <a:t>в сфере </a:t>
            </a:r>
            <a:r>
              <a:rPr lang="ru-RU" sz="2400" dirty="0" smtClean="0"/>
              <a:t>духовной жизни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7400" dirty="0" smtClean="0"/>
              <a:t>       достоинство личности, свобода совести, включая право свободно выбирать, иметь и распространять религиозные и иные убеждения и действовать в соответствии с ними, свобода мысли и слова (за исключением пропаганды или агитации, возбуждающих социальную, расовую, национальную или религиозную ненависть и вражду), а также свобода литературного, художественного, научного, технического и других видов творчества, преподавания;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7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7400" dirty="0" smtClean="0"/>
              <a:t>       свобода массовой информации;</a:t>
            </a:r>
          </a:p>
          <a:p>
            <a:pPr marL="357188" indent="-357188">
              <a:buClrTx/>
              <a:buNone/>
              <a:defRPr/>
            </a:pPr>
            <a:endParaRPr lang="ru-RU" sz="7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7400" dirty="0" smtClean="0"/>
              <a:t>       неприкосновенность частной жизни, личная и семейная тайна;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Обеспечение безопасности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     Безопасность достигается проведением единой государственной политики в области обеспечения безопасности, системой мер экономического, политического, организационного и иного характера, адекватных угрозам жизненно важным интересам личности, общества и государства.</a:t>
            </a:r>
            <a:br>
              <a:rPr lang="ru-RU" sz="3200" dirty="0" smtClean="0"/>
            </a:br>
            <a:r>
              <a:rPr lang="ru-RU" sz="3200" dirty="0" smtClean="0"/>
              <a:t>     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6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 </a:t>
            </a:r>
            <a:br>
              <a:rPr lang="ru-RU" sz="2600" dirty="0" smtClean="0"/>
            </a:br>
            <a:r>
              <a:rPr lang="ru-RU" sz="2600" dirty="0" smtClean="0"/>
              <a:t>в сфере </a:t>
            </a:r>
            <a:r>
              <a:rPr lang="ru-RU" sz="2400" dirty="0" smtClean="0"/>
              <a:t>духовной жизни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925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27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700" dirty="0" smtClean="0"/>
              <a:t>       русский язык как фактор духовного единения народов многонациональной России, язык межгосударственного общения народов государств - участников Содружества Независимых Государств;</a:t>
            </a:r>
          </a:p>
          <a:p>
            <a:pPr marL="357188" indent="-357188">
              <a:buClrTx/>
              <a:buNone/>
              <a:defRPr/>
            </a:pPr>
            <a:endParaRPr lang="ru-RU" sz="27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700" dirty="0" smtClean="0"/>
              <a:t>       языки, нравственные ценности и культурное наследие народов и народностей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7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700" dirty="0" smtClean="0"/>
              <a:t>       объекты интеллектуальной собственности.</a:t>
            </a:r>
            <a:r>
              <a:rPr lang="ru-RU" sz="800" dirty="0" smtClean="0"/>
              <a:t/>
            </a:r>
            <a:br>
              <a:rPr lang="ru-RU" sz="800" dirty="0" smtClean="0"/>
            </a:b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угрозы </a:t>
            </a:r>
            <a:r>
              <a:rPr lang="ru-RU" sz="3200" dirty="0" smtClean="0"/>
              <a:t>информационной безопасности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духовной жизни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 деформация системы массового информирования как за счет монополизации средств массовой информации, так и за счет неконтролируемого расширения сектора зарубежных средств массовой информации в отечественном информационном пространстве;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ухудшение состояния и постепенный упадок объектов российского культурного наследия, включая архивы, музейные фонды, библиотеки, памятники архитектуры, ввиду недостаточного финансирования соответствующих программ и мероприятий;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угрозы </a:t>
            </a:r>
            <a:r>
              <a:rPr lang="ru-RU" sz="3200" dirty="0" smtClean="0"/>
              <a:t>информационной безопасности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духовной жизни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возможность нарушения общественной стабильности, нанесение вреда здоровью и жизни граждан вследствие деятельности религиозных объединений, проповедующих религиозный фундаментализм, а также тоталитарных религиозных сект;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использование зарубежными специальными службами средств массовой информации, действующих на территории РФ, для нанесения ущерба обороноспособности страны и безопасности государства, распространения дезинформации;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угрозы </a:t>
            </a:r>
            <a:r>
              <a:rPr lang="ru-RU" sz="3200" dirty="0" smtClean="0"/>
              <a:t>информационной безопасности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духовной жизни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неспособность современного гражданского общества России обеспечить формирование у подрастающего поколения и поддержание в обществе общественно необходимых нравственных ценностей, патриотизма и гражданской ответственности за судьбу страны.</a:t>
            </a:r>
            <a:br>
              <a:rPr lang="ru-RU" sz="9600" dirty="0" smtClean="0"/>
            </a:b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   </a:t>
            </a:r>
          </a:p>
          <a:p>
            <a:r>
              <a:rPr lang="ru-RU" sz="2800" dirty="0" smtClean="0"/>
              <a:t>       развитие в России основ гражданского общества;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       создание социально-экономических условий для осуществления творческой деятельности и функционирования учреждений культуры;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выработка цивилизованных форм и способов общественного контроля за формированием в обществе духовных ценностей, отвечающих национальным интересам страны, воспитанием патриотизма и гражданской ответственности за ее судьбу;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совершенствование законодательства РФ, регулирующего отношения в области конституционных ограничений прав и свобод человека и гражданина;</a:t>
            </a:r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  </a:t>
            </a:r>
          </a:p>
          <a:p>
            <a:r>
              <a:rPr lang="ru-RU" sz="2800" dirty="0" smtClean="0"/>
              <a:t>развитие в России основ гражданского общества;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создание социально-экономических условий для осуществления творческой деятельности и функционирования учреждений культуры;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выработка цивилизованных форм и способов общественного контроля за формированием в обществе духовных ценностей, отвечающих национальным интересам страны, воспитанием патриотизма и гражданской ответственности за ее судьбу;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совершенствование законодательства РФ, регулирующего отношения в области конституционных ограничений прав и свобод человека и гражданина;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государственная поддержка мероприятий по сохранению и возрождению культурного наследия народов и народностей РФ;</a:t>
            </a:r>
          </a:p>
          <a:p>
            <a:r>
              <a:rPr lang="ru-RU" sz="2800" dirty="0" smtClean="0"/>
              <a:t>       формирование правовых и организационных механизмов обеспечения конституционных прав и свобод граждан, повышения их правовой культуры в интересах противодействия сознательному или непреднамеренному нарушению этих конституционных прав и свобод в сфере духовной жизни;</a:t>
            </a:r>
          </a:p>
          <a:p>
            <a:r>
              <a:rPr lang="ru-RU" sz="2800" dirty="0" smtClean="0"/>
              <a:t>      </a:t>
            </a:r>
            <a:r>
              <a:rPr lang="ru-RU" sz="2800" smtClean="0"/>
              <a:t>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разработка действенных организационно-правовых механизмов доступа средств массовой информации и граждан к открытой информации о деятельности федеральных органов государственной власти и общественных объединений, обеспечение достоверности сведений о социально значимых событиях общественной жизни, распространяемых через средства массовой информации;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обеспечения безопасности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Основными принципами обеспечения безопасности являются:</a:t>
            </a:r>
          </a:p>
          <a:p>
            <a:r>
              <a:rPr lang="ru-RU" dirty="0" smtClean="0"/>
              <a:t>законность;</a:t>
            </a:r>
          </a:p>
          <a:p>
            <a:r>
              <a:rPr lang="ru-RU" dirty="0" smtClean="0"/>
              <a:t>соблюдение баланса жизненно важных интересов личности, общества и государства;</a:t>
            </a:r>
          </a:p>
          <a:p>
            <a:r>
              <a:rPr lang="ru-RU" dirty="0" smtClean="0"/>
              <a:t> взаимная ответственность личности, общества и государства по обеспечению безопасности;</a:t>
            </a:r>
          </a:p>
          <a:p>
            <a:r>
              <a:rPr lang="ru-RU" dirty="0" smtClean="0"/>
              <a:t> интеграция с международными системами безопасности.     </a:t>
            </a:r>
            <a:br>
              <a:rPr lang="ru-RU" dirty="0" smtClean="0"/>
            </a:br>
            <a:r>
              <a:rPr lang="ru-RU" dirty="0" smtClean="0"/>
              <a:t>    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61A9-2578-4582-A247-81DA37C2828D}" type="slidenum">
              <a:rPr lang="ru-RU" smtClean="0"/>
              <a:pPr/>
              <a:t>7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разработка специальных правовых и организационных механизмов недопущения противоправных информационно-психологических воздействий на массовое сознание общества, неконтролируемой коммерциализации культуры и науки, а также обеспечивающих сохранение культурных и исторических ценностей народов и народностей РФ, рациональное использование накопленных обществом информационных ресурсов, составляющих национальное достояние;</a:t>
            </a:r>
          </a:p>
          <a:p>
            <a:r>
              <a:rPr lang="ru-RU" sz="2800" dirty="0" smtClean="0"/>
              <a:t>      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духовной жизни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       введение запрета на использование эфирного времени в электронных средствах массовой информации для проката программ, пропагандирующих насилие и жестокость, антиобщественное </a:t>
            </a:r>
            <a:r>
              <a:rPr lang="ru-RU" sz="2800" smtClean="0"/>
              <a:t>поведение;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противодействие негативному влиянию иностранных религиозных организаций и миссионеров.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науки и техники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общегосударственных информационных и телекоммуникационных системах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информационные ресурсы, содержащие сведения, отнесенные к государственной тайне, и конфиденциальную информацию;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средства и системы информатизации (средства вычислительной техники, информационно-вычислительные комплексы, сети и системы), программные средства (операционные системы, системы управления базами данных, другое общесистемное и прикладное программное обеспечение), автоматизированные системы управления, системы связи и передачи данных, осуществляющие прием, обработку, хранение и передачу информации ограниченного доступа, их информативные физические поля;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   технические средства и системы, обрабатывающие открытую информацию, но размещенные в помещениях, в которых обрабатывается информация ограниченного доступа, а также сами помещения, предназначенные для обработки такой информации;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помещения, предназначенные для ведения закрытых переговоров, а также переговоров, в ходе которых оглашаются сведения ограниченного доступа.</a:t>
            </a:r>
            <a:br>
              <a:rPr lang="ru-RU" sz="8000" dirty="0" smtClean="0"/>
            </a:b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74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угрозы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деятельность специальных служб иностранных государств, преступных сообществ, организаций и групп, противозаконная деятельность отдельных лиц, направленная на получение несанкционированного доступа к информации и осуществление контроля за функционированием информационных и телекоммуникационных систем;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вынужденное в силу объективного отставания отечественной промышленности использование при создании и развитии информационных и телекоммуникационных систем импортных программно-аппаратных средств;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угрозы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нарушение установленного регламента сбора, обработки и передачи информации, преднамеренные действия и ошибки персонала информационных и телекоммуникационных систем, отказ технических средств и сбои программного обеспечения в информационных и телекоммуникационных системах;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использование </a:t>
            </a:r>
            <a:r>
              <a:rPr lang="ru-RU" sz="9600" dirty="0" err="1" smtClean="0"/>
              <a:t>несертифицированных</a:t>
            </a:r>
            <a:r>
              <a:rPr lang="ru-RU" sz="9600" dirty="0" smtClean="0"/>
              <a:t> в соответствии с требованиями безопасности средств и систем информатизации и связи, а также средств защиты информации и контроля их эффективности;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угрозы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/>
          </a:bodyPr>
          <a:lstStyle/>
          <a:p>
            <a:pPr marL="357188" indent="-357188">
              <a:buClrTx/>
              <a:buNone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              привлечение к работам по созданию, развитию и защите информационных и телекоммуникационных систем организаций и фирм, не имеющих государственных лицензий на осуществление этих видов деятельности.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</a:t>
            </a:r>
            <a:r>
              <a:rPr lang="ru-RU" sz="2800" dirty="0" err="1" smtClean="0"/>
              <a:t>иб</a:t>
            </a:r>
            <a:r>
              <a:rPr lang="ru-RU" sz="28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предотвращение перехвата </a:t>
            </a:r>
            <a:r>
              <a:rPr lang="ru-RU" sz="2800" dirty="0" err="1" smtClean="0"/>
              <a:t>информа-ции</a:t>
            </a:r>
            <a:r>
              <a:rPr lang="ru-RU" sz="2800" dirty="0" smtClean="0"/>
              <a:t> из помещений и с объектов, а также информации, передаваемой по каналам связи с помощью технических средств;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исключение несанкционированного доступа к обрабатываемой или хранящейся в технических средствах информации;</a:t>
            </a:r>
            <a:br>
              <a:rPr lang="ru-RU" sz="2800" dirty="0" smtClean="0"/>
            </a:br>
            <a:r>
              <a:rPr lang="ru-RU" sz="2800" dirty="0" smtClean="0"/>
              <a:t>       предотвращение утечки информации по техническим каналам, возникающей при эксплуатации технических средств ее обработки, хранения и передачи;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</a:t>
            </a:r>
            <a:r>
              <a:rPr lang="ru-RU" sz="2800" dirty="0" err="1" smtClean="0"/>
              <a:t>иб</a:t>
            </a:r>
            <a:r>
              <a:rPr lang="ru-RU" sz="28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предотвращение специальных программно-технических воздействий, вызывающих разрушение, уничтожение, искажение информации или сбои в работе средств информатизации;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обеспечение информационной </a:t>
            </a:r>
            <a:r>
              <a:rPr lang="ru-RU" sz="2800" dirty="0" err="1" smtClean="0"/>
              <a:t>безо-пасности</a:t>
            </a:r>
            <a:r>
              <a:rPr lang="ru-RU" sz="2800" dirty="0" smtClean="0"/>
              <a:t> при подключении </a:t>
            </a:r>
            <a:r>
              <a:rPr lang="ru-RU" sz="2800" dirty="0" err="1" smtClean="0"/>
              <a:t>общегосударст-венных</a:t>
            </a:r>
            <a:r>
              <a:rPr lang="ru-RU" sz="2800" dirty="0" smtClean="0"/>
              <a:t> информационных и </a:t>
            </a:r>
            <a:r>
              <a:rPr lang="ru-RU" sz="2800" dirty="0" err="1" smtClean="0"/>
              <a:t>телекоммуника-ционных</a:t>
            </a:r>
            <a:r>
              <a:rPr lang="ru-RU" sz="2800" dirty="0" smtClean="0"/>
              <a:t> систем к внешним </a:t>
            </a:r>
            <a:r>
              <a:rPr lang="ru-RU" sz="2800" dirty="0" err="1" smtClean="0"/>
              <a:t>информацион-ным</a:t>
            </a:r>
            <a:r>
              <a:rPr lang="ru-RU" sz="2800" dirty="0" smtClean="0"/>
              <a:t> сетям, включая международные;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Интересы личности в информационной</a:t>
            </a:r>
            <a:r>
              <a:rPr lang="ru-RU" sz="3600" dirty="0" smtClean="0"/>
              <a:t> сфере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800" dirty="0" smtClean="0"/>
              <a:t>Интересы личности в информационной сфере заключаются в реализации конституционных прав человека и гражданина на доступ к информации, на использование информации в интересах осуществления не запрещенной законом деятельности, физического, духовного и интеллектуального развития, а также в защите информации, обеспечивающей личную безопасность.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  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8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</a:t>
            </a:r>
            <a:r>
              <a:rPr lang="ru-RU" sz="2800" dirty="0" err="1" smtClean="0"/>
              <a:t>иб</a:t>
            </a:r>
            <a:r>
              <a:rPr lang="ru-RU" sz="28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      обеспечение безопасности конфиденциальной информации при взаимодействии информационных и телекоммуникационных систем различных классов защищенности;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выявление внедренных на объекты и в технические средства электронных устройств перехвата информации.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организационно-техническими мероприятия по защите информации в общегосударственных информационных и телекоммуникационных системах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 лицензирование деятельности </a:t>
            </a:r>
            <a:r>
              <a:rPr lang="ru-RU" sz="2800" dirty="0" err="1" smtClean="0"/>
              <a:t>органи-заций</a:t>
            </a:r>
            <a:r>
              <a:rPr lang="ru-RU" sz="2800" dirty="0" smtClean="0"/>
              <a:t> в области защиты информации;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аттестация объектов информатизации по выполнению требований обеспечения защиты информации при проведении работ, связанных с использованием сведений, составляющих государственную тайну;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создание и применение </a:t>
            </a:r>
            <a:r>
              <a:rPr lang="ru-RU" sz="2800" dirty="0" err="1" smtClean="0"/>
              <a:t>информацион-ных</a:t>
            </a:r>
            <a:r>
              <a:rPr lang="ru-RU" sz="2800" dirty="0" smtClean="0"/>
              <a:t> и автоматизированных систем управления в защищенном исполнении;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организационно-техническими мероприятия по защите информации в общегосударственных информационных и телекоммуникационных системах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 сертификация средств защиты </a:t>
            </a:r>
            <a:r>
              <a:rPr lang="ru-RU" sz="2800" dirty="0" err="1" smtClean="0"/>
              <a:t>инфор-мации</a:t>
            </a:r>
            <a:r>
              <a:rPr lang="ru-RU" sz="2800" dirty="0" smtClean="0"/>
              <a:t> и контроля эффективности их </a:t>
            </a:r>
            <a:r>
              <a:rPr lang="ru-RU" sz="2800" dirty="0" err="1" smtClean="0"/>
              <a:t>ис-пользования</a:t>
            </a:r>
            <a:r>
              <a:rPr lang="ru-RU" sz="2800" dirty="0" smtClean="0"/>
              <a:t>, а также защищенности </a:t>
            </a:r>
            <a:r>
              <a:rPr lang="ru-RU" sz="2800" dirty="0" err="1" smtClean="0"/>
              <a:t>ин-формации</a:t>
            </a:r>
            <a:r>
              <a:rPr lang="ru-RU" sz="2800" dirty="0" smtClean="0"/>
              <a:t> от утечки по техническим каналам систем и средств информатизации и связи;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введение территориальных, частотных, энергетических, пространственных и </a:t>
            </a:r>
            <a:r>
              <a:rPr lang="ru-RU" sz="2800" dirty="0" err="1" smtClean="0"/>
              <a:t>вре-менных</a:t>
            </a:r>
            <a:r>
              <a:rPr lang="ru-RU" sz="2800" dirty="0" smtClean="0"/>
              <a:t> ограничений в режимах </a:t>
            </a:r>
            <a:r>
              <a:rPr lang="ru-RU" sz="2800" dirty="0" err="1" smtClean="0"/>
              <a:t>исполь-зования</a:t>
            </a:r>
            <a:r>
              <a:rPr lang="ru-RU" sz="2800" dirty="0" smtClean="0"/>
              <a:t> технических средств, подлежащих защите.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науки и техники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общегосударственных информационных и телекоммуникационных системах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обороны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информационная инфраструктура центральных органов военного управления и органов военного управления видов Вооруженных Сил РФ и родов войск, объединений, соединений, воинских частей и организаций, входящих в Вооруженные Силы РФ, научно-исследовательских учреждений Министерства обороны РФ;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информационные ресурсы предприятий оборонного комплекса и научно-исследовательских учреждений, выполняющих государственные оборонные заказы либо занимающихся оборонной проблематикой;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программно-технические средства автоматизированных и автоматических систем управления войсками и оружием, вооружения и военной техники, оснащенных средствами информатизации;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информационные ресурсы, системы связи и информационная инфраструктура других войск, воинских формирований и органов.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Внешние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все виды разведывательной деятельности зарубежных государств;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информационно-технические воздействия (в том числе радиоэлектронная борьба, проникновение в компьютерные сети) со стороны вероятных противников;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диверсионно-подрывная деятельность специальных служб иностранных государств, осуществляемая методами информационно-психологического воздействия;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деятельность иностранных политических, экономических и военных структур, направленная против интересов РФ в сфере обороны.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     нарушение установленного регламента сбора, обработки, хранения и передачи информации, находящейся в штабах и учреждениях Министерства обороны РФ, на предприятиях оборонного комплекса;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преднамеренные действия, а также ошибки персонала информационных и телекоммуникационных систем специального назначения;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  ненадежное функционирование информационных и телекоммуникационных систем специального назначения;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возможная информационно-пропагандистская деятельность, подрывающая престиж Вооруженных Сил РФ и их боеготовность;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нерешенность вопросов защиты интеллектуальной собственности предприятий оборонного комплекса, приводящая к утечке за рубеж ценнейших государственных информационных ресурсов;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нерешенность вопросов социальной защиты военнослужащих и членов их семей.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систематическое выявление угроз и их источников, структуризация целей обеспечения информационной безопасности в сфере обороны и определение соответствующих практических задач;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совершенствование структуры функциональных органов системы обеспечения информационной безопасности в сфере обороны и координация их взаимодействия;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Интересы общества в информационной</a:t>
            </a:r>
            <a:r>
              <a:rPr lang="ru-RU" sz="3600" dirty="0" smtClean="0"/>
              <a:t> сфере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     Интересы общества в информационной сфере заключаются в обеспечении интересов личности в этой сфере, упрочении демократии, создании правового социального государства, достижении и поддержании общественного согласия, в духовном обновлении России.    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9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проведение сертификации общего и специального программного обеспечения, пакетов прикладных программ и средств защиты информации в существующих и создаваемых автоматизированных системах управления военного назначения и системах связи, имеющих в своем составе элементы вычислительной техники;</a:t>
            </a:r>
          </a:p>
          <a:p>
            <a:r>
              <a:rPr lang="ru-RU" sz="2800" dirty="0" smtClean="0"/>
              <a:t>       постоянное совершенствование средств защиты информации от несанкционированного доступа, развитие защищенных систем связи и управления войсками и оружием, повышение надежности специального программного обеспечения;</a:t>
            </a:r>
          </a:p>
          <a:p>
            <a:r>
              <a:rPr lang="ru-RU" sz="2800" dirty="0" smtClean="0"/>
              <a:t>       совершенствование приемов и способов стратегической и оперативной маскировки, разведки и радиоэлектронной борьбы, методов и средств активного противодействия информационно-пропагандистским и психологическим операциям вероятного противника;</a:t>
            </a:r>
          </a:p>
          <a:p>
            <a:r>
              <a:rPr lang="ru-RU" sz="2800" dirty="0" smtClean="0"/>
              <a:t>       подготовка специалистов в области обеспечения информационной безопасности в сфере обороны.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проведение сертификации общего и специального программного обеспечения, пакетов прикладных программ и средств защиты информации в существующих и создаваемых автоматизированных системах управления военного назначения и системах связи, имеющих в своем составе элементы вычислительной техники;</a:t>
            </a:r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постоянное совершенствование средств защиты информации от несанкционированного доступа, развитие защищенных систем связи и управления войсками и оружием, повышение надежности специального программного обеспечения;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совершенствование приемов и способов стратегической и оперативной маскировки, разведки и радиоэлектронной борьбы, методов и средств активного противодействия информационно-пропагандистским и психологическим операциям вероятного противника;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подготовка специалистов в области обеспечения информационной безопасности в сфере обороны.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науки и техники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общегосударственных информационных и телекоммуникационных системах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обороны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правоохранительной и судебной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информационные ресурсы федеральных органов исполнительной власти, реализующих правоохранительные функции, судебных органов, их информационно-вычислительных центров, научно-исследовательских учреждений и учебных заведений, содержащие специальные сведения и оперативные данные служебного характера;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информационно-вычислительные центры, их информационное, техническое, программное и нормативное обеспечение;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информационная инфраструктура (информационно-вычислительные сети, пункты управления, узлы и линии связи).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Внешние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 разведывательная деятельность специальных служб иностранных государств, международных преступных сообществ, организаций и групп, связанная со сбором сведений, раскрывающих задачи, планы деятельности, техническое оснащение, методы работы и места дислокации специальных подразделений и органов внутренних дел РФ;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деятельность иностранных государственных и частных коммерческих структур, стремящихся получить несанкционированный доступ к информационным ресурсам правоохранительных и судебных органов.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нарушение установленного регламента сбора, обработки, хранения и передачи информации, содержащейся в картотеках и автоматизированных банках данных и использующейся для расследования преступлений;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недостаточность законодательного и нормативного регулирования информационного обмена в правоохранительной и судебной сферах;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отсутствие единой методологии сбора, обработки и хранения информации </a:t>
            </a:r>
            <a:r>
              <a:rPr lang="ru-RU" sz="2800" dirty="0" err="1" smtClean="0"/>
              <a:t>опера-тивно-разыскного</a:t>
            </a:r>
            <a:r>
              <a:rPr lang="ru-RU" sz="2800" dirty="0" smtClean="0"/>
              <a:t>, справочного, </a:t>
            </a:r>
            <a:r>
              <a:rPr lang="ru-RU" sz="2800" dirty="0" err="1" smtClean="0"/>
              <a:t>кримина-листического</a:t>
            </a:r>
            <a:r>
              <a:rPr lang="ru-RU" sz="2800" dirty="0" smtClean="0"/>
              <a:t> и статистического характера;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отказ технических средств и сбои </a:t>
            </a:r>
            <a:r>
              <a:rPr lang="ru-RU" sz="2800" dirty="0" err="1" smtClean="0"/>
              <a:t>про-граммного</a:t>
            </a:r>
            <a:r>
              <a:rPr lang="ru-RU" sz="2800" dirty="0" smtClean="0"/>
              <a:t> обеспечения в информационных и телекоммуникационных системах;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преднамеренные действия, а также ошибки персонала, непосредственно </a:t>
            </a:r>
            <a:r>
              <a:rPr lang="ru-RU" sz="2800" dirty="0" err="1" smtClean="0"/>
              <a:t>заня-того</a:t>
            </a:r>
            <a:r>
              <a:rPr lang="ru-RU" sz="2800" dirty="0" smtClean="0"/>
              <a:t> формированием и ведением картотек и автоматизированных банков данных.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 создание защищенной многоуровневой системы интегрированных банков данных оперативно-розыскного, справочного, криминалистического и статистического характера на базе специализированных информационно-телекоммуникационных систем;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повышение уровня профессиональной и специальной подготовки пользователей информационных систем.</a:t>
            </a:r>
            <a:br>
              <a:rPr lang="ru-RU" sz="2800" dirty="0" smtClean="0"/>
            </a:br>
            <a:r>
              <a:rPr lang="ru-RU" sz="2800" dirty="0" smtClean="0"/>
              <a:t>   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13913</TotalTime>
  <Words>1709</Words>
  <Application>Microsoft Office PowerPoint</Application>
  <PresentationFormat>Экран (4:3)</PresentationFormat>
  <Paragraphs>745</Paragraphs>
  <Slides>134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134</vt:i4>
      </vt:variant>
    </vt:vector>
  </HeadingPairs>
  <TitlesOfParts>
    <vt:vector size="135" baseType="lpstr">
      <vt:lpstr>Opulent</vt:lpstr>
      <vt:lpstr>введение</vt:lpstr>
      <vt:lpstr>Определение безопасности</vt:lpstr>
      <vt:lpstr>Определение безопасности</vt:lpstr>
      <vt:lpstr>Определение концепции</vt:lpstr>
      <vt:lpstr>Определение доктрины</vt:lpstr>
      <vt:lpstr>Обеспечение безопасности</vt:lpstr>
      <vt:lpstr>Принципы обеспечения безопасности</vt:lpstr>
      <vt:lpstr>Интересы личности в информационной сфере</vt:lpstr>
      <vt:lpstr>Интересы общества в информационной сфере</vt:lpstr>
      <vt:lpstr>Интересы государства в информационной сфере</vt:lpstr>
      <vt:lpstr>Определение Жизненно  важных интересов</vt:lpstr>
      <vt:lpstr>Определение национальной безопасности</vt:lpstr>
      <vt:lpstr>Угрозы информационной безопасности </vt:lpstr>
      <vt:lpstr>Определение Угрозы безопасности</vt:lpstr>
      <vt:lpstr>Определение национальные интересы</vt:lpstr>
      <vt:lpstr>составляющие национальных интересов  РФ в информационной сфере</vt:lpstr>
      <vt:lpstr>составляющие национальных интересов  РФ в информационной сфере</vt:lpstr>
      <vt:lpstr>составляющие национальных интересов  РФ в информационной сфере</vt:lpstr>
      <vt:lpstr>составляющие национальных интересов  РФ в информационной сфере</vt:lpstr>
      <vt:lpstr>Виды угроз информационной безопасности РФ</vt:lpstr>
      <vt:lpstr> угрозами 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 являются:</vt:lpstr>
      <vt:lpstr> угрозами 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 являются:</vt:lpstr>
      <vt:lpstr> угрозами 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 являются:</vt:lpstr>
      <vt:lpstr>  Угрозами информационному обеспечению государственной политики Российской Федераци являются:</vt:lpstr>
      <vt:lpstr>  Угрозами развитию отечественной индустрии информации, включая индустрию средств информатизации, телекоммуникации и связи, обеспечению потребностей внутреннего рынка в ее продукции и выходу этой продукции на мировой рынок, а также обеспечению накопления, сохранности и эффективного использования отечественных информационных ресурсов являться:</vt:lpstr>
      <vt:lpstr> 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vt:lpstr>
      <vt:lpstr> 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vt:lpstr>
      <vt:lpstr> 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vt:lpstr>
      <vt:lpstr>  у Угрозами безопасности информационных и телекоммуникационных средств и систем, как уже развернутых, так и создаваемых на территории России, являться:</vt:lpstr>
      <vt:lpstr>источники угроз информационной безопасности РФ</vt:lpstr>
      <vt:lpstr>Общие методы обеспечения информационной безопасности Российской Федерации</vt:lpstr>
      <vt:lpstr>Особенности обеспечения информационной безопасности Российской Федерации в различных сферах общественной жизни</vt:lpstr>
      <vt:lpstr>обеспечения иб рф в различных сферах общественной жизни</vt:lpstr>
      <vt:lpstr>Угрозы информационной безопасности в сфере экономики</vt:lpstr>
      <vt:lpstr>Угрозы информационной безопасности в сфере экономики</vt:lpstr>
      <vt:lpstr>Угрозы информационной безопасности в сфере экономики</vt:lpstr>
      <vt:lpstr>меры по обеспечению информационной безопасности РФ в сфере экономики</vt:lpstr>
      <vt:lpstr>меры по обеспечению информационной безопасности РФ в сфере экономики</vt:lpstr>
      <vt:lpstr>обеспечения иб рф в различных сферах общественной жизни</vt:lpstr>
      <vt:lpstr>Объекты  информационной безопасности в сфере внутренней политики</vt:lpstr>
      <vt:lpstr>Угрозы информационной безопасности в сфере внутренней политики </vt:lpstr>
      <vt:lpstr>Угрозы информационной безопасности в сфере внутренней политики </vt:lpstr>
      <vt:lpstr>меры по обеспечению информационной безопасности РФ в внутренней политики</vt:lpstr>
      <vt:lpstr>обеспечения иб рф в различных сферах общественной жизни</vt:lpstr>
      <vt:lpstr>Объекты  информационной безопасности   в сфере внешней политики </vt:lpstr>
      <vt:lpstr>Внешние Угрозы иБ  в сфере внешней политики</vt:lpstr>
      <vt:lpstr>Внутренние Угрозы иБ  в сфере внешней политики</vt:lpstr>
      <vt:lpstr>меры по обеспечению информационной безопасности РФ в внешней политики</vt:lpstr>
      <vt:lpstr>меры по обеспечению информационной безопасности РФ в внешней политики</vt:lpstr>
      <vt:lpstr>обеспечения иб рф в различных сферах общественной жизни</vt:lpstr>
      <vt:lpstr>Объекты  информационной безопасности   в сфере науки и техники  </vt:lpstr>
      <vt:lpstr>Объекты  информационной безопасности   в сфере науки и техники  </vt:lpstr>
      <vt:lpstr>Внешние Угрозы иБ  в сфере науки и техники </vt:lpstr>
      <vt:lpstr>Внешние Угрозы иБ  в сфере науки и техники </vt:lpstr>
      <vt:lpstr>Внутренние Угрозы иБ  в сфере науки и техники </vt:lpstr>
      <vt:lpstr>Внутренние Угрозы иБ  в сфере науки и техники </vt:lpstr>
      <vt:lpstr>меры по обеспечению информационной безопасности РФ в науки и техники </vt:lpstr>
      <vt:lpstr>обеспечения иб рф в различных сферах общественной жизни</vt:lpstr>
      <vt:lpstr>Объекты  информационной безопасности   в сфере духовной жизни  </vt:lpstr>
      <vt:lpstr>Объекты  информационной безопасности   в сфере духовной жизни  </vt:lpstr>
      <vt:lpstr>угрозы информационной безопасности   в сфере духовной жизни </vt:lpstr>
      <vt:lpstr>угрозы информационной безопасности   в сфере духовной жизни </vt:lpstr>
      <vt:lpstr>угрозы информационной безопасности   в сфере духовной жизни </vt:lpstr>
      <vt:lpstr>меры по обеспечению информационной безопасности РФ в духовной жизни </vt:lpstr>
      <vt:lpstr>меры по обеспечению информационной безопасности РФ в духовной жизни </vt:lpstr>
      <vt:lpstr>меры по обеспечению информационной безопасности РФ в духовной жизни </vt:lpstr>
      <vt:lpstr>меры по обеспечению информационной безопасности РФ в духовной жизни </vt:lpstr>
      <vt:lpstr>меры по обеспечению информационной безопасности РФ в духовной жизни </vt:lpstr>
      <vt:lpstr>меры по обеспечению информационной безопасности РФ в духовной жизни </vt:lpstr>
      <vt:lpstr>меры по обеспечению информационной безопасности РФ в духовной жизни </vt:lpstr>
      <vt:lpstr>меры по обеспечению информационной безопасности РФ в духовной жизни </vt:lpstr>
      <vt:lpstr>обеспечения иб рф в различных сферах общественной жизни</vt:lpstr>
      <vt:lpstr>Объекты  иБ В сфере общегосударственных информационных и телекоммуникационных системах </vt:lpstr>
      <vt:lpstr>Объекты  иБ В сфере общегосударственных информационных и телекоммуникационных системах </vt:lpstr>
      <vt:lpstr>угрозы иб в сфере общегосударственных информационных и телекоммуникационных системах </vt:lpstr>
      <vt:lpstr>угрозы иб в сфере общегосударственных информационных и телекоммуникационных системах </vt:lpstr>
      <vt:lpstr>угрозы иб в сфере общегосударственных информационных и телекоммуникационных системах </vt:lpstr>
      <vt:lpstr>меры по обеспечению иб в сфере общегосударственных информационных и телекоммуникационных системах </vt:lpstr>
      <vt:lpstr>меры по обеспечению иб в сфере общегосударственных информационных и телекоммуникационных системах </vt:lpstr>
      <vt:lpstr>меры по обеспечению иб в сфере общегосударственных информационных и телекоммуникационных системах </vt:lpstr>
      <vt:lpstr>организационно-техническими мероприятия по защите информации в общегосударственных информационных и телекоммуникационных системах</vt:lpstr>
      <vt:lpstr>организационно-техническими мероприятия по защите информации в общегосударственных информационных и телекоммуникационных системах</vt:lpstr>
      <vt:lpstr>обеспечения иб рф в различных сферах общественной жизни</vt:lpstr>
      <vt:lpstr>Объекты информационной безопасности РФ  в сфере обороны</vt:lpstr>
      <vt:lpstr>Внешние угрозы информационной безопасности РФ  в сфере обороны</vt:lpstr>
      <vt:lpstr>Внутренние угрозы информационной безопасности РФ  в сфере обороны</vt:lpstr>
      <vt:lpstr>Внутренние угрозы информационной безопасности РФ  в сфере обороны</vt:lpstr>
      <vt:lpstr>Внутренние угрозы информационной безопасности РФ  в сфере обороны</vt:lpstr>
      <vt:lpstr>меры по обеспечению информационной безопасности РФ в сфере обороны</vt:lpstr>
      <vt:lpstr>меры по обеспечению информационной безопасности РФ в сфере обороны</vt:lpstr>
      <vt:lpstr>меры по обеспечению информационной безопасности РФ в сфере обороны</vt:lpstr>
      <vt:lpstr>меры по обеспечению информационной безопасности РФ в сфере обороны</vt:lpstr>
      <vt:lpstr>меры по обеспечению информационной безопасности РФ в сфере обороны</vt:lpstr>
      <vt:lpstr>обеспечения иб рф в различных сферах общественной жизни</vt:lpstr>
      <vt:lpstr>Объекты информационной безопасности РФ  в сфере правоохранительной и судебной </vt:lpstr>
      <vt:lpstr>Внешние угрозы информационной безопасности РФ  в сфере правоохранительной и судебной </vt:lpstr>
      <vt:lpstr>Внутренние угрозы информационной безопасности РФ  в сфере правоохранительной и судебной </vt:lpstr>
      <vt:lpstr>Внутренние угрозы информационной безопасности РФ  в сфере правоохранительной и судебной </vt:lpstr>
      <vt:lpstr>меры по обеспечению информационной безопасности РФ в сфере правоохранительной и судебной </vt:lpstr>
      <vt:lpstr>обеспечение информационной безопасности в нормальных и чрезвычайных ситуациях</vt:lpstr>
      <vt:lpstr>Защита информации. Основные термины и определения</vt:lpstr>
      <vt:lpstr>Защита информации. Основные термины и определения</vt:lpstr>
      <vt:lpstr>Защита информации.  Основные термины и определения</vt:lpstr>
      <vt:lpstr>защита информации</vt:lpstr>
      <vt:lpstr>виды защиты информации</vt:lpstr>
      <vt:lpstr>способы защиты информации</vt:lpstr>
      <vt:lpstr>замысел защиты информации</vt:lpstr>
      <vt:lpstr>замысел защиты информации</vt:lpstr>
      <vt:lpstr>замысел защиты информации</vt:lpstr>
      <vt:lpstr>замысел защиты информации</vt:lpstr>
      <vt:lpstr>объект защиты информации </vt:lpstr>
      <vt:lpstr>объект защиты информации </vt:lpstr>
      <vt:lpstr>объект защиты информации </vt:lpstr>
      <vt:lpstr>угроза безопасности информации </vt:lpstr>
      <vt:lpstr>угроза безопасности информации </vt:lpstr>
      <vt:lpstr>угроза безопасности информации </vt:lpstr>
      <vt:lpstr>угроза безопасности информации </vt:lpstr>
      <vt:lpstr>техника защиты информации</vt:lpstr>
      <vt:lpstr>техника защиты информации</vt:lpstr>
      <vt:lpstr>техника защиты информации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эффективность защиты информации</vt:lpstr>
      <vt:lpstr>эффективность защиты информации</vt:lpstr>
      <vt:lpstr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vt:lpstr>
      <vt:lpstr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 </vt:lpstr>
      <vt:lpstr>Защита от несанкционированного доступа к информации  Классификация автоматизированных систем и требования по защите информации</vt:lpstr>
      <vt:lpstr>Защита от несанкционированного доступа к информации  Классификация автоматизированных систем и требования по защите информации</vt:lpstr>
      <vt:lpstr>Классификация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Сергей</cp:lastModifiedBy>
  <cp:revision>395</cp:revision>
  <dcterms:created xsi:type="dcterms:W3CDTF">2008-10-24T21:00:09Z</dcterms:created>
  <dcterms:modified xsi:type="dcterms:W3CDTF">2009-05-27T09:00:17Z</dcterms:modified>
</cp:coreProperties>
</file>